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handoutMasterIdLst>
    <p:handoutMasterId r:id="rId9"/>
  </p:handoutMasterIdLst>
  <p:sldIdLst>
    <p:sldId id="256" r:id="rId2"/>
    <p:sldId id="266" r:id="rId3"/>
    <p:sldId id="263" r:id="rId4"/>
    <p:sldId id="258" r:id="rId5"/>
    <p:sldId id="259" r:id="rId6"/>
    <p:sldId id="260" r:id="rId7"/>
    <p:sldId id="261" r:id="rId8"/>
  </p:sldIdLst>
  <p:sldSz cx="9144000" cy="6858000" type="screen4x3"/>
  <p:notesSz cx="6735763" cy="9866313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中等深淺樣式 2 - 輔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中等深淺樣式 2 - 輔色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14763" y="0"/>
            <a:ext cx="2919412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443D9A-6413-4AD1-91CA-30CFA5898749}" type="datetimeFigureOut">
              <a:rPr lang="zh-TW" altLang="en-US" smtClean="0"/>
              <a:pPr/>
              <a:t>2016/1/11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371013"/>
            <a:ext cx="29194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14763" y="9371013"/>
            <a:ext cx="2919412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857F89-C118-49C0-AA22-FA4CB84B7D2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5631351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685800" y="3196686"/>
            <a:ext cx="77724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1676401"/>
            <a:ext cx="7772400" cy="1538286"/>
          </a:xfrm>
        </p:spPr>
        <p:txBody>
          <a:bodyPr anchor="b"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214686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zh-TW" altLang="en-US" smtClean="0"/>
              <a:t>按一下以編輯母片副標題樣式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A45EB-7F89-4E83-8E96-60F53D3ABBEB}" type="datetimeFigureOut">
              <a:rPr lang="zh-TW" altLang="en-US" smtClean="0"/>
              <a:pPr/>
              <a:t>2016/1/11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B8E92-13C4-4164-8B03-4D0DDE3DC2F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457200" y="1410736"/>
            <a:ext cx="82296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73152" y="6400800"/>
            <a:ext cx="3200400" cy="283800"/>
          </a:xfrm>
        </p:spPr>
        <p:txBody>
          <a:bodyPr/>
          <a:lstStyle/>
          <a:p>
            <a:fld id="{D60A45EB-7F89-4E83-8E96-60F53D3ABBEB}" type="datetimeFigureOut">
              <a:rPr lang="zh-TW" altLang="en-US" smtClean="0"/>
              <a:pPr/>
              <a:t>2016/1/11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5330952" y="6400800"/>
            <a:ext cx="3733800" cy="283800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B8E92-13C4-4164-8B03-4D0DDE3DC2F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685800" y="3143248"/>
            <a:ext cx="77724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3143248"/>
            <a:ext cx="7772400" cy="1362075"/>
          </a:xfrm>
        </p:spPr>
        <p:txBody>
          <a:bodyPr anchor="t"/>
          <a:lstStyle>
            <a:lvl1pPr algn="ctr">
              <a:defRPr sz="4000" b="0" cap="all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1643061"/>
            <a:ext cx="7772400" cy="1500187"/>
          </a:xfrm>
        </p:spPr>
        <p:txBody>
          <a:bodyPr anchor="b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A45EB-7F89-4E83-8E96-60F53D3ABBEB}" type="datetimeFigureOut">
              <a:rPr lang="zh-TW" altLang="en-US" smtClean="0"/>
              <a:pPr/>
              <a:t>2016/1/11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B8E92-13C4-4164-8B03-4D0DDE3DC2F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457200" y="1410736"/>
            <a:ext cx="82296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A45EB-7F89-4E83-8E96-60F53D3ABBEB}" type="datetimeFigureOut">
              <a:rPr lang="zh-TW" altLang="en-US" smtClean="0"/>
              <a:pPr/>
              <a:t>2016/1/11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B8E92-13C4-4164-8B03-4D0DDE3DC2F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457200" y="1410736"/>
            <a:ext cx="82296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1pPr>
            <a:lvl2pPr marL="457200" indent="0">
              <a:buNone/>
              <a:defRPr sz="20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2pPr>
            <a:lvl3pPr marL="914400" indent="0">
              <a:buNone/>
              <a:defRPr sz="18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3pPr>
            <a:lvl4pPr marL="13716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4pPr>
            <a:lvl5pPr marL="18288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1pPr>
            <a:lvl2pPr marL="457200" indent="0">
              <a:buNone/>
              <a:defRPr sz="20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2pPr>
            <a:lvl3pPr marL="914400" indent="0">
              <a:buNone/>
              <a:defRPr sz="18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3pPr>
            <a:lvl4pPr marL="13716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4pPr>
            <a:lvl5pPr marL="18288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A45EB-7F89-4E83-8E96-60F53D3ABBEB}" type="datetimeFigureOut">
              <a:rPr lang="zh-TW" altLang="en-US" smtClean="0"/>
              <a:pPr/>
              <a:t>2016/1/11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B8E92-13C4-4164-8B03-4D0DDE3DC2F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457200" y="1410736"/>
            <a:ext cx="82296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A45EB-7F89-4E83-8E96-60F53D3ABBEB}" type="datetimeFigureOut">
              <a:rPr lang="zh-TW" altLang="en-US" smtClean="0"/>
              <a:pPr/>
              <a:t>2016/1/11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B8E92-13C4-4164-8B03-4D0DDE3DC2F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A45EB-7F89-4E83-8E96-60F53D3ABBEB}" type="datetimeFigureOut">
              <a:rPr lang="zh-TW" altLang="en-US" smtClean="0"/>
              <a:pPr/>
              <a:t>2016/1/11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B8E92-13C4-4164-8B03-4D0DDE3DC2F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2786050" y="1053546"/>
            <a:ext cx="59040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786050" y="228600"/>
            <a:ext cx="5900752" cy="842946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786050" y="1142984"/>
            <a:ext cx="5900750" cy="514353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5" y="1142984"/>
            <a:ext cx="2257408" cy="5143536"/>
          </a:xfrm>
        </p:spPr>
        <p:txBody>
          <a:bodyPr anchor="ctr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A45EB-7F89-4E83-8E96-60F53D3ABBEB}" type="datetimeFigureOut">
              <a:rPr lang="zh-TW" altLang="en-US" smtClean="0"/>
              <a:pPr/>
              <a:t>2016/1/11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B8E92-13C4-4164-8B03-4D0DDE3DC2F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33400" y="304800"/>
            <a:ext cx="6400800" cy="685800"/>
          </a:xfrm>
        </p:spPr>
        <p:txBody>
          <a:bodyPr anchor="ctr"/>
          <a:lstStyle>
            <a:lvl1pPr algn="l">
              <a:defRPr sz="2400" b="0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701552" y="1143000"/>
            <a:ext cx="7223248" cy="3980172"/>
          </a:xfrm>
          <a:prstGeom prst="roundRect">
            <a:avLst>
              <a:gd name="adj" fmla="val 18278"/>
            </a:avLst>
          </a:prstGeom>
          <a:solidFill>
            <a:schemeClr val="accent1">
              <a:tint val="40000"/>
            </a:schemeClr>
          </a:solidFill>
          <a:ln w="50800" cap="rnd">
            <a:gradFill flip="none" rotWithShape="1">
              <a:gsLst>
                <a:gs pos="0">
                  <a:schemeClr val="accent1">
                    <a:shade val="50000"/>
                  </a:schemeClr>
                </a:gs>
                <a:gs pos="20000">
                  <a:schemeClr val="accent2">
                    <a:shade val="50000"/>
                  </a:schemeClr>
                </a:gs>
                <a:gs pos="40000">
                  <a:schemeClr val="accent3">
                    <a:shade val="50000"/>
                  </a:schemeClr>
                </a:gs>
                <a:gs pos="60000">
                  <a:schemeClr val="accent4">
                    <a:shade val="50000"/>
                  </a:schemeClr>
                </a:gs>
                <a:gs pos="80000">
                  <a:schemeClr val="accent5">
                    <a:shade val="50000"/>
                  </a:schemeClr>
                </a:gs>
                <a:gs pos="100000">
                  <a:schemeClr val="accent6">
                    <a:shade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round/>
          </a:ln>
          <a:effectLst>
            <a:outerShdw blurRad="50800" dist="38100" dir="5400000" algn="tl" rotWithShape="0">
              <a:prstClr val="black">
                <a:alpha val="50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zh-TW" altLang="en-US" smtClean="0"/>
              <a:t>按一下圖示以新增圖片</a:t>
            </a:r>
            <a:endParaRPr kumimoji="0" 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2362200" y="5410200"/>
            <a:ext cx="5657888" cy="804862"/>
          </a:xfrm>
        </p:spPr>
        <p:txBody>
          <a:bodyPr anchor="ctr"/>
          <a:lstStyle>
            <a:lvl1pPr marL="0" indent="0" algn="r">
              <a:buNone/>
              <a:defRPr sz="1200" b="0"/>
            </a:lvl1pPr>
            <a:lvl2pPr marL="457200" indent="0" algn="r">
              <a:buNone/>
              <a:defRPr sz="1200" b="0"/>
            </a:lvl2pPr>
            <a:lvl3pPr marL="914400" indent="0" algn="r">
              <a:buNone/>
              <a:defRPr sz="1200" b="0"/>
            </a:lvl3pPr>
            <a:lvl4pPr marL="1371600" indent="0" algn="r">
              <a:buNone/>
              <a:defRPr sz="1200" b="0"/>
            </a:lvl4pPr>
            <a:lvl5pPr marL="1828800" indent="0" algn="r">
              <a:buNone/>
              <a:defRPr sz="1200" b="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A45EB-7F89-4E83-8E96-60F53D3ABBEB}" type="datetimeFigureOut">
              <a:rPr lang="zh-TW" altLang="en-US" smtClean="0"/>
              <a:pPr/>
              <a:t>2016/1/11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B8E92-13C4-4164-8B03-4D0DDE3DC2F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A45EB-7F89-4E83-8E96-60F53D3ABBEB}" type="datetimeFigureOut">
              <a:rPr lang="zh-TW" altLang="en-US" smtClean="0"/>
              <a:pPr/>
              <a:t>2016/1/11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B8E92-13C4-4164-8B03-4D0DDE3DC2FC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7" name="矩形 6"/>
          <p:cNvSpPr/>
          <p:nvPr/>
        </p:nvSpPr>
        <p:spPr>
          <a:xfrm>
            <a:off x="457200" y="1410736"/>
            <a:ext cx="82296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7215206" y="274638"/>
            <a:ext cx="1471594" cy="6011882"/>
          </a:xfrm>
        </p:spPr>
        <p:txBody>
          <a:bodyPr vert="eaVert"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686568" cy="6011882"/>
          </a:xfrm>
        </p:spPr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A45EB-7F89-4E83-8E96-60F53D3ABBEB}" type="datetimeFigureOut">
              <a:rPr lang="zh-TW" altLang="en-US" smtClean="0"/>
              <a:pPr/>
              <a:t>2016/1/11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B8E92-13C4-4164-8B03-4D0DDE3DC2F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6678000"/>
            <a:ext cx="9144000" cy="180000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50000">
                <a:schemeClr val="accent1">
                  <a:tint val="2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686320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smtClean="0"/>
              <a:t>第二層</a:t>
            </a:r>
          </a:p>
          <a:p>
            <a:pPr lvl="2" eaLnBrk="1" latinLnBrk="0" hangingPunct="1"/>
            <a:r>
              <a:rPr kumimoji="0" lang="zh-TW" altLang="en-US" smtClean="0"/>
              <a:t>第三層</a:t>
            </a:r>
          </a:p>
          <a:p>
            <a:pPr lvl="3" eaLnBrk="1" latinLnBrk="0" hangingPunct="1"/>
            <a:r>
              <a:rPr kumimoji="0" lang="zh-TW" altLang="en-US" smtClean="0"/>
              <a:t>第四層</a:t>
            </a:r>
          </a:p>
          <a:p>
            <a:pPr lvl="4" eaLnBrk="1" latinLnBrk="0" hangingPunct="1"/>
            <a:r>
              <a:rPr kumimoji="0"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76200" y="6400800"/>
            <a:ext cx="3200400" cy="283800"/>
          </a:xfrm>
          <a:prstGeom prst="rect">
            <a:avLst/>
          </a:prstGeom>
        </p:spPr>
        <p:txBody>
          <a:bodyPr vert="horz" rtlCol="0" anchor="b"/>
          <a:lstStyle>
            <a:lvl1pPr algn="l" eaLnBrk="1" latinLnBrk="0" hangingPunct="1">
              <a:defRPr kumimoji="0" sz="110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fld id="{D60A45EB-7F89-4E83-8E96-60F53D3ABBEB}" type="datetimeFigureOut">
              <a:rPr lang="zh-TW" altLang="en-US" smtClean="0"/>
              <a:pPr/>
              <a:t>2016/1/11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5334000" y="6400800"/>
            <a:ext cx="3733800" cy="283800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10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4114800" y="6400800"/>
            <a:ext cx="914400" cy="283464"/>
          </a:xfrm>
          <a:prstGeom prst="rect">
            <a:avLst/>
          </a:prstGeom>
          <a:noFill/>
        </p:spPr>
        <p:txBody>
          <a:bodyPr vert="horz" lIns="45720" rIns="45720" rtlCol="0" anchor="ctr"/>
          <a:lstStyle>
            <a:lvl1pPr algn="ctr" eaLnBrk="1" latinLnBrk="0" hangingPunct="1">
              <a:defRPr kumimoji="0" sz="1100" b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fld id="{349B8E92-13C4-4164-8B03-4D0DDE3DC2FC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8" name="矩形 7"/>
          <p:cNvSpPr/>
          <p:nvPr/>
        </p:nvSpPr>
        <p:spPr>
          <a:xfrm>
            <a:off x="0" y="0"/>
            <a:ext cx="9144000" cy="108000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50000">
                <a:schemeClr val="accent1">
                  <a:tint val="2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latinLnBrk="0" hangingPunct="1">
        <a:defRPr kumimoji="0">
          <a:solidFill>
            <a:schemeClr val="tx2"/>
          </a:solidFill>
        </a:defRPr>
      </a:lvl2pPr>
      <a:lvl3pPr eaLnBrk="1" latinLnBrk="0" hangingPunct="1">
        <a:defRPr kumimoji="0">
          <a:solidFill>
            <a:schemeClr val="tx2"/>
          </a:solidFill>
        </a:defRPr>
      </a:lvl3pPr>
      <a:lvl4pPr eaLnBrk="1" latinLnBrk="0" hangingPunct="1">
        <a:defRPr kumimoji="0">
          <a:solidFill>
            <a:schemeClr val="tx2"/>
          </a:solidFill>
        </a:defRPr>
      </a:lvl4pPr>
      <a:lvl5pPr eaLnBrk="1" latinLnBrk="0" hangingPunct="1">
        <a:defRPr kumimoji="0">
          <a:solidFill>
            <a:schemeClr val="tx2"/>
          </a:solidFill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ß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Þ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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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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19584"/>
            <a:ext cx="9144000" cy="6618832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-108520" y="908720"/>
            <a:ext cx="6696744" cy="2592288"/>
          </a:xfrm>
        </p:spPr>
        <p:txBody>
          <a:bodyPr>
            <a:norm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r>
              <a:rPr lang="zh-TW" altLang="en-US" sz="4800" b="1" dirty="0" smtClean="0">
                <a:ln>
                  <a:solidFill>
                    <a:schemeClr val="accent3">
                      <a:lumMod val="20000"/>
                      <a:lumOff val="80000"/>
                    </a:schemeClr>
                  </a:solidFill>
                </a:ln>
                <a:solidFill>
                  <a:srgbClr val="0070C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龍門石碑" panose="03000709000000000000" pitchFamily="65" charset="-120"/>
                <a:ea typeface="金梅毛張楷" panose="02010609000101010101" pitchFamily="49" charset="-120"/>
              </a:rPr>
              <a:t>創造特色</a:t>
            </a:r>
            <a:r>
              <a:rPr lang="en-US" altLang="zh-TW" sz="4800" b="1" dirty="0" smtClean="0">
                <a:ln>
                  <a:solidFill>
                    <a:schemeClr val="accent3">
                      <a:lumMod val="20000"/>
                      <a:lumOff val="80000"/>
                    </a:schemeClr>
                  </a:solidFill>
                </a:ln>
                <a:solidFill>
                  <a:srgbClr val="0070C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龍門石碑" panose="03000709000000000000" pitchFamily="65" charset="-120"/>
                <a:ea typeface="金梅毛張楷" panose="02010609000101010101" pitchFamily="49" charset="-120"/>
              </a:rPr>
              <a:t/>
            </a:r>
            <a:br>
              <a:rPr lang="en-US" altLang="zh-TW" sz="4800" b="1" dirty="0" smtClean="0">
                <a:ln>
                  <a:solidFill>
                    <a:schemeClr val="accent3">
                      <a:lumMod val="20000"/>
                      <a:lumOff val="80000"/>
                    </a:schemeClr>
                  </a:solidFill>
                </a:ln>
                <a:solidFill>
                  <a:srgbClr val="0070C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龍門石碑" panose="03000709000000000000" pitchFamily="65" charset="-120"/>
                <a:ea typeface="金梅毛張楷" panose="02010609000101010101" pitchFamily="49" charset="-120"/>
              </a:rPr>
            </a:br>
            <a:r>
              <a:rPr lang="en-US" altLang="zh-TW" sz="4800" b="1" dirty="0" smtClean="0">
                <a:ln>
                  <a:solidFill>
                    <a:schemeClr val="accent3">
                      <a:lumMod val="20000"/>
                      <a:lumOff val="80000"/>
                    </a:schemeClr>
                  </a:solidFill>
                </a:ln>
                <a:solidFill>
                  <a:srgbClr val="0070C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龍門石碑" panose="03000709000000000000" pitchFamily="65" charset="-120"/>
                <a:ea typeface="金梅毛張楷" panose="02010609000101010101" pitchFamily="49" charset="-120"/>
              </a:rPr>
              <a:t>       </a:t>
            </a:r>
            <a:r>
              <a:rPr lang="zh-TW" altLang="en-US" sz="4800" b="1" dirty="0" smtClean="0">
                <a:ln>
                  <a:solidFill>
                    <a:schemeClr val="accent3">
                      <a:lumMod val="20000"/>
                      <a:lumOff val="80000"/>
                    </a:schemeClr>
                  </a:solidFill>
                </a:ln>
                <a:solidFill>
                  <a:srgbClr val="0070C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龍門石碑" panose="03000709000000000000" pitchFamily="65" charset="-120"/>
                <a:ea typeface="金梅毛張楷" panose="02010609000101010101" pitchFamily="49" charset="-120"/>
              </a:rPr>
              <a:t>強化系務</a:t>
            </a:r>
            <a:r>
              <a:rPr lang="en-US" altLang="zh-TW" sz="4800" b="1" dirty="0" smtClean="0">
                <a:ln>
                  <a:solidFill>
                    <a:schemeClr val="accent3">
                      <a:lumMod val="20000"/>
                      <a:lumOff val="80000"/>
                    </a:schemeClr>
                  </a:solidFill>
                </a:ln>
                <a:solidFill>
                  <a:srgbClr val="0070C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龍門石碑" panose="03000709000000000000" pitchFamily="65" charset="-120"/>
                <a:ea typeface="金梅毛張楷" panose="02010609000101010101" pitchFamily="49" charset="-120"/>
              </a:rPr>
              <a:t/>
            </a:r>
            <a:br>
              <a:rPr lang="en-US" altLang="zh-TW" sz="4800" b="1" dirty="0" smtClean="0">
                <a:ln>
                  <a:solidFill>
                    <a:schemeClr val="accent3">
                      <a:lumMod val="20000"/>
                      <a:lumOff val="80000"/>
                    </a:schemeClr>
                  </a:solidFill>
                </a:ln>
                <a:solidFill>
                  <a:srgbClr val="0070C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龍門石碑" panose="03000709000000000000" pitchFamily="65" charset="-120"/>
                <a:ea typeface="金梅毛張楷" panose="02010609000101010101" pitchFamily="49" charset="-120"/>
              </a:rPr>
            </a:br>
            <a:r>
              <a:rPr lang="en-US" altLang="zh-TW" sz="4800" b="1" dirty="0" smtClean="0">
                <a:ln>
                  <a:solidFill>
                    <a:schemeClr val="accent3">
                      <a:lumMod val="20000"/>
                      <a:lumOff val="80000"/>
                    </a:schemeClr>
                  </a:solidFill>
                </a:ln>
                <a:solidFill>
                  <a:srgbClr val="0070C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龍門石碑" panose="03000709000000000000" pitchFamily="65" charset="-120"/>
                <a:ea typeface="金梅毛張楷" panose="02010609000101010101" pitchFamily="49" charset="-120"/>
              </a:rPr>
              <a:t>             </a:t>
            </a:r>
            <a:r>
              <a:rPr lang="zh-TW" altLang="en-US" sz="4800" b="1" dirty="0" smtClean="0">
                <a:ln>
                  <a:solidFill>
                    <a:schemeClr val="accent3">
                      <a:lumMod val="20000"/>
                      <a:lumOff val="80000"/>
                    </a:schemeClr>
                  </a:solidFill>
                </a:ln>
                <a:solidFill>
                  <a:srgbClr val="0070C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龍門石碑" panose="03000709000000000000" pitchFamily="65" charset="-120"/>
                <a:ea typeface="金梅毛張楷" panose="02010609000101010101" pitchFamily="49" charset="-120"/>
              </a:rPr>
              <a:t>吸引學生</a:t>
            </a:r>
            <a:endParaRPr lang="zh-TW" altLang="en-US" sz="4800" b="1" dirty="0">
              <a:ln>
                <a:solidFill>
                  <a:schemeClr val="accent3">
                    <a:lumMod val="20000"/>
                    <a:lumOff val="80000"/>
                  </a:schemeClr>
                </a:solidFill>
              </a:ln>
              <a:solidFill>
                <a:srgbClr val="0070C0"/>
              </a:solidFill>
              <a:effectLst>
                <a:glow rad="635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華康龍門石碑" panose="03000709000000000000" pitchFamily="65" charset="-120"/>
              <a:ea typeface="金梅毛張楷" panose="02010609000101010101" pitchFamily="49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539552" y="4869160"/>
            <a:ext cx="4392488" cy="1296144"/>
          </a:xfrm>
          <a:ln>
            <a:noFill/>
          </a:ln>
        </p:spPr>
        <p:txBody>
          <a:bodyPr>
            <a:normAutofit/>
          </a:bodyPr>
          <a:lstStyle/>
          <a:p>
            <a:pPr algn="ctr">
              <a:spcBef>
                <a:spcPts val="0"/>
              </a:spcBef>
            </a:pPr>
            <a:r>
              <a:rPr lang="zh-TW" altLang="en-US" b="1" spc="-150" dirty="0" smtClean="0">
                <a:ln>
                  <a:solidFill>
                    <a:schemeClr val="accent6">
                      <a:lumMod val="20000"/>
                      <a:lumOff val="80000"/>
                    </a:schemeClr>
                  </a:solidFill>
                </a:ln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佛教學系報告</a:t>
            </a:r>
            <a:endParaRPr lang="en-US" altLang="zh-TW" b="1" spc="-150" dirty="0" smtClean="0">
              <a:ln>
                <a:solidFill>
                  <a:schemeClr val="accent6">
                    <a:lumMod val="20000"/>
                    <a:lumOff val="80000"/>
                  </a:schemeClr>
                </a:solidFill>
              </a:ln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  <a:p>
            <a:pPr algn="ctr">
              <a:spcBef>
                <a:spcPts val="0"/>
              </a:spcBef>
            </a:pPr>
            <a:r>
              <a:rPr lang="en-US" altLang="zh-TW" b="1" spc="-150" dirty="0" smtClean="0">
                <a:ln>
                  <a:solidFill>
                    <a:schemeClr val="accent6">
                      <a:lumMod val="20000"/>
                      <a:lumOff val="80000"/>
                    </a:schemeClr>
                  </a:solidFill>
                </a:ln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2016.1</a:t>
            </a:r>
            <a:endParaRPr lang="zh-TW" altLang="en-US" b="1" spc="-150" dirty="0">
              <a:ln>
                <a:solidFill>
                  <a:schemeClr val="accent6">
                    <a:lumMod val="20000"/>
                    <a:lumOff val="80000"/>
                  </a:schemeClr>
                </a:solidFill>
              </a:ln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zh-TW" altLang="en-US" sz="4000" b="1" dirty="0">
                <a:ln>
                  <a:solidFill>
                    <a:schemeClr val="accent3">
                      <a:lumMod val="20000"/>
                      <a:lumOff val="80000"/>
                    </a:schemeClr>
                  </a:solidFill>
                </a:ln>
                <a:solidFill>
                  <a:srgbClr val="0070C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龍門石碑" panose="03000709000000000000" pitchFamily="65" charset="-120"/>
                <a:ea typeface="金梅毛張楷" panose="02010609000101010101" pitchFamily="49" charset="-120"/>
              </a:rPr>
              <a:t>課程特色營造：漢傳佛教為基礎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04325" y="1844824"/>
            <a:ext cx="2844361" cy="676672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>
            <a:noAutofit/>
          </a:bodyPr>
          <a:lstStyle/>
          <a:p>
            <a:pPr marL="0" indent="0" algn="ctr">
              <a:buNone/>
            </a:pPr>
            <a:endParaRPr lang="en-US" altLang="zh-TW" sz="2000" b="1" dirty="0" smtClean="0">
              <a:solidFill>
                <a:srgbClr val="0070C0"/>
              </a:solidFill>
              <a:latin typeface="標楷體" pitchFamily="65" charset="-120"/>
              <a:ea typeface="標楷體" pitchFamily="65" charset="-120"/>
            </a:endParaRPr>
          </a:p>
          <a:p>
            <a:pPr marL="0" indent="0" algn="ctr">
              <a:lnSpc>
                <a:spcPct val="300000"/>
              </a:lnSpc>
              <a:buNone/>
            </a:pPr>
            <a:r>
              <a:rPr lang="zh-TW" altLang="en-US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佛典思想與應用</a:t>
            </a:r>
            <a:endParaRPr lang="en-US" altLang="zh-TW" sz="2000" b="1" dirty="0" smtClean="0">
              <a:solidFill>
                <a:srgbClr val="0070C0"/>
              </a:solidFill>
              <a:latin typeface="標楷體" pitchFamily="65" charset="-120"/>
              <a:ea typeface="標楷體" pitchFamily="65" charset="-120"/>
            </a:endParaRPr>
          </a:p>
          <a:p>
            <a:pPr algn="ctr"/>
            <a:endParaRPr lang="en-US" altLang="zh-TW" sz="2000" b="1" dirty="0" smtClean="0">
              <a:solidFill>
                <a:srgbClr val="0070C0"/>
              </a:solidFill>
              <a:latin typeface="標楷體" pitchFamily="65" charset="-120"/>
              <a:ea typeface="標楷體" pitchFamily="65" charset="-120"/>
            </a:endParaRPr>
          </a:p>
          <a:p>
            <a:pPr algn="ctr"/>
            <a:endParaRPr lang="en-US" altLang="zh-TW" sz="2000" b="1" dirty="0" smtClean="0">
              <a:solidFill>
                <a:srgbClr val="0070C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5" name="內容版面配置區 2"/>
          <p:cNvSpPr txBox="1">
            <a:spLocks/>
          </p:cNvSpPr>
          <p:nvPr/>
        </p:nvSpPr>
        <p:spPr>
          <a:xfrm>
            <a:off x="457200" y="3068960"/>
            <a:ext cx="8229600" cy="360040"/>
          </a:xfrm>
          <a:prstGeom prst="rect">
            <a:avLst/>
          </a:prstGeom>
        </p:spPr>
        <p:txBody>
          <a:bodyPr vert="horz" rtlCol="0">
            <a:normAutofit fontScale="70000" lnSpcReduction="200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/>
              <a:buChar char="ß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/>
              <a:buChar char="Þ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/>
              <a:buChar char="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/>
              <a:buChar char="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/>
              <a:buChar char="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Font typeface="Arial"/>
              <a:buChar char="•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Font typeface="Arial"/>
              <a:buChar char="•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Font typeface="Arial"/>
              <a:buChar char="•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Font typeface="Arial"/>
              <a:buChar char="•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altLang="zh-TW" b="1" dirty="0" smtClean="0">
              <a:solidFill>
                <a:srgbClr val="0070C0"/>
              </a:solidFill>
              <a:latin typeface="標楷體" pitchFamily="65" charset="-120"/>
              <a:ea typeface="標楷體" pitchFamily="65" charset="-120"/>
            </a:endParaRPr>
          </a:p>
          <a:p>
            <a:endParaRPr lang="en-US" altLang="zh-TW" b="1" dirty="0" smtClean="0">
              <a:solidFill>
                <a:srgbClr val="0070C0"/>
              </a:solidFill>
              <a:latin typeface="標楷體" pitchFamily="65" charset="-120"/>
              <a:ea typeface="標楷體" pitchFamily="65" charset="-120"/>
            </a:endParaRPr>
          </a:p>
          <a:p>
            <a:endParaRPr lang="zh-TW" altLang="en-US" b="1" dirty="0" smtClean="0">
              <a:solidFill>
                <a:srgbClr val="0070C0"/>
              </a:solidFill>
              <a:latin typeface="標楷體" pitchFamily="65" charset="-120"/>
              <a:ea typeface="標楷體" pitchFamily="65" charset="-120"/>
            </a:endParaRPr>
          </a:p>
          <a:p>
            <a:endParaRPr lang="en-US" altLang="zh-TW" b="1" dirty="0" smtClean="0">
              <a:solidFill>
                <a:srgbClr val="0070C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6" name="內容版面配置區 2"/>
          <p:cNvSpPr txBox="1">
            <a:spLocks/>
          </p:cNvSpPr>
          <p:nvPr/>
        </p:nvSpPr>
        <p:spPr>
          <a:xfrm>
            <a:off x="457200" y="4581128"/>
            <a:ext cx="1450504" cy="360040"/>
          </a:xfrm>
          <a:prstGeom prst="rect">
            <a:avLst/>
          </a:prstGeom>
        </p:spPr>
        <p:txBody>
          <a:bodyPr vert="horz" rtlCol="0">
            <a:normAutofit fontScale="70000" lnSpcReduction="200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/>
              <a:buChar char="ß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/>
              <a:buChar char="Þ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/>
              <a:buChar char="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/>
              <a:buChar char="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/>
              <a:buChar char="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Font typeface="Arial"/>
              <a:buChar char="•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Font typeface="Arial"/>
              <a:buChar char="•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Font typeface="Arial"/>
              <a:buChar char="•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Font typeface="Arial"/>
              <a:buChar char="•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altLang="zh-TW" b="1" dirty="0" smtClean="0">
              <a:solidFill>
                <a:srgbClr val="0070C0"/>
              </a:solidFill>
              <a:latin typeface="標楷體" pitchFamily="65" charset="-120"/>
              <a:ea typeface="標楷體" pitchFamily="65" charset="-120"/>
            </a:endParaRPr>
          </a:p>
          <a:p>
            <a:endParaRPr lang="zh-TW" altLang="en-US" b="1" dirty="0" smtClean="0">
              <a:solidFill>
                <a:srgbClr val="0070C0"/>
              </a:solidFill>
              <a:latin typeface="標楷體" pitchFamily="65" charset="-120"/>
              <a:ea typeface="標楷體" pitchFamily="65" charset="-120"/>
            </a:endParaRPr>
          </a:p>
          <a:p>
            <a:endParaRPr lang="en-US" altLang="zh-TW" b="1" dirty="0" smtClean="0">
              <a:solidFill>
                <a:srgbClr val="0070C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7" name="內容版面配置區 2"/>
          <p:cNvSpPr txBox="1">
            <a:spLocks/>
          </p:cNvSpPr>
          <p:nvPr/>
        </p:nvSpPr>
        <p:spPr>
          <a:xfrm>
            <a:off x="3995936" y="3248980"/>
            <a:ext cx="2514270" cy="635344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vert="horz" rtlCol="0" anchor="ctr">
            <a:no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/>
              <a:buChar char="ß"/>
              <a:defRPr kumimoji="0"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/>
              <a:buChar char="Þ"/>
              <a:defRPr kumimoji="0"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/>
              <a:buChar char=""/>
              <a:defRPr kumimoji="0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/>
              <a:buChar char=""/>
              <a:defRPr kumimoji="0"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/>
              <a:buChar char=""/>
              <a:defRPr kumimoji="0"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Font typeface="Arial"/>
              <a:buChar char="•"/>
              <a:defRPr kumimoji="0"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Font typeface="Arial"/>
              <a:buChar char="•"/>
              <a:defRPr kumimoji="0"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Font typeface="Arial"/>
              <a:buChar char="•"/>
              <a:defRPr kumimoji="0"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Font typeface="Arial"/>
              <a:buChar char="•"/>
              <a:defRPr kumimoji="0"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2"/>
              <a:buNone/>
            </a:pPr>
            <a:endParaRPr lang="en-US" altLang="zh-TW" sz="2000" b="1" dirty="0" smtClean="0">
              <a:solidFill>
                <a:srgbClr val="0070C0"/>
              </a:solidFill>
              <a:latin typeface="標楷體" pitchFamily="65" charset="-120"/>
              <a:ea typeface="標楷體" pitchFamily="65" charset="-120"/>
            </a:endParaRPr>
          </a:p>
          <a:p>
            <a:pPr marL="0" indent="0" algn="ctr">
              <a:lnSpc>
                <a:spcPct val="300000"/>
              </a:lnSpc>
              <a:buNone/>
            </a:pPr>
            <a:r>
              <a:rPr lang="zh-TW" altLang="en-US" sz="2000" b="1" dirty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天台教理與實踐</a:t>
            </a:r>
          </a:p>
          <a:p>
            <a:pPr algn="ctr"/>
            <a:endParaRPr lang="en-US" altLang="zh-TW" sz="2000" b="1" dirty="0" smtClean="0">
              <a:solidFill>
                <a:srgbClr val="0070C0"/>
              </a:solidFill>
              <a:latin typeface="標楷體" pitchFamily="65" charset="-120"/>
              <a:ea typeface="標楷體" pitchFamily="65" charset="-120"/>
            </a:endParaRPr>
          </a:p>
          <a:p>
            <a:pPr algn="ctr"/>
            <a:endParaRPr lang="en-US" altLang="zh-TW" sz="2000" b="1" dirty="0" smtClean="0">
              <a:solidFill>
                <a:srgbClr val="0070C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8" name="內容版面配置區 2"/>
          <p:cNvSpPr txBox="1">
            <a:spLocks/>
          </p:cNvSpPr>
          <p:nvPr/>
        </p:nvSpPr>
        <p:spPr>
          <a:xfrm>
            <a:off x="1691680" y="4555269"/>
            <a:ext cx="2453444" cy="746101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vert="horz" rtlCol="0" anchor="ctr">
            <a:no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/>
              <a:buChar char="ß"/>
              <a:defRPr kumimoji="0"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/>
              <a:buChar char="Þ"/>
              <a:defRPr kumimoji="0"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/>
              <a:buChar char=""/>
              <a:defRPr kumimoji="0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/>
              <a:buChar char=""/>
              <a:defRPr kumimoji="0"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/>
              <a:buChar char=""/>
              <a:defRPr kumimoji="0"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Font typeface="Arial"/>
              <a:buChar char="•"/>
              <a:defRPr kumimoji="0"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Font typeface="Arial"/>
              <a:buChar char="•"/>
              <a:defRPr kumimoji="0"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Font typeface="Arial"/>
              <a:buChar char="•"/>
              <a:defRPr kumimoji="0"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Font typeface="Arial"/>
              <a:buChar char="•"/>
              <a:defRPr kumimoji="0"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2"/>
              <a:buNone/>
            </a:pPr>
            <a:endParaRPr lang="en-US" altLang="zh-TW" sz="2000" b="1" dirty="0" smtClean="0">
              <a:solidFill>
                <a:srgbClr val="0070C0"/>
              </a:solidFill>
              <a:latin typeface="標楷體" pitchFamily="65" charset="-120"/>
              <a:ea typeface="標楷體" pitchFamily="65" charset="-120"/>
            </a:endParaRPr>
          </a:p>
          <a:p>
            <a:pPr marL="0" indent="0" algn="ctr">
              <a:lnSpc>
                <a:spcPct val="300000"/>
              </a:lnSpc>
              <a:buNone/>
            </a:pPr>
            <a:r>
              <a:rPr lang="zh-TW" altLang="en-US" sz="2000" b="1" dirty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佛教藝術與文化</a:t>
            </a:r>
          </a:p>
          <a:p>
            <a:pPr algn="ctr"/>
            <a:endParaRPr lang="en-US" altLang="zh-TW" sz="2000" b="1" dirty="0" smtClean="0">
              <a:solidFill>
                <a:srgbClr val="0070C0"/>
              </a:solidFill>
              <a:latin typeface="標楷體" pitchFamily="65" charset="-120"/>
              <a:ea typeface="標楷體" pitchFamily="65" charset="-120"/>
            </a:endParaRPr>
          </a:p>
          <a:p>
            <a:pPr algn="ctr"/>
            <a:endParaRPr lang="en-US" altLang="zh-TW" sz="2000" b="1" dirty="0" smtClean="0">
              <a:solidFill>
                <a:srgbClr val="0070C0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566" y="1435524"/>
            <a:ext cx="4282984" cy="28575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 descr="G:\DCIM\101D5500\DSC_0474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60032" y="3659316"/>
            <a:ext cx="4226196" cy="2817464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4000" b="1" dirty="0">
                <a:ln>
                  <a:solidFill>
                    <a:schemeClr val="accent3">
                      <a:lumMod val="20000"/>
                      <a:lumOff val="80000"/>
                    </a:schemeClr>
                  </a:solidFill>
                </a:ln>
                <a:solidFill>
                  <a:srgbClr val="0070C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龍門石碑" panose="03000709000000000000" pitchFamily="65" charset="-120"/>
                <a:ea typeface="金梅毛張楷" panose="02010609000101010101" pitchFamily="49" charset="-120"/>
              </a:rPr>
              <a:t>文宣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zh-TW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1.</a:t>
            </a:r>
            <a:r>
              <a:rPr lang="zh-TW" altLang="en-US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本系招生簡章與文宣海報，已於上學期完成，有充裕時間進行招生宣傳，如法會散發、寺院及相關機構張貼 。</a:t>
            </a:r>
            <a:endParaRPr lang="en-US" altLang="zh-TW" b="1" dirty="0" smtClean="0">
              <a:solidFill>
                <a:srgbClr val="0070C0"/>
              </a:solidFill>
              <a:latin typeface="標楷體" pitchFamily="65" charset="-120"/>
              <a:ea typeface="標楷體" pitchFamily="65" charset="-120"/>
            </a:endParaRPr>
          </a:p>
          <a:p>
            <a:endParaRPr lang="en-US" altLang="zh-TW" b="1" dirty="0" smtClean="0">
              <a:solidFill>
                <a:srgbClr val="0070C0"/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en-US" altLang="zh-TW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2.</a:t>
            </a:r>
            <a:r>
              <a:rPr lang="zh-TW" altLang="en-US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積極運用免費刊登管道，如佛教雜誌（慈雲雜誌）及網站。</a:t>
            </a:r>
            <a:endParaRPr lang="en-US" altLang="zh-TW" b="1" dirty="0" smtClean="0">
              <a:solidFill>
                <a:srgbClr val="0070C0"/>
              </a:solidFill>
              <a:latin typeface="標楷體" pitchFamily="65" charset="-120"/>
              <a:ea typeface="標楷體" pitchFamily="65" charset="-120"/>
            </a:endParaRPr>
          </a:p>
          <a:p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539552" y="188640"/>
            <a:ext cx="7851648" cy="980728"/>
          </a:xfrm>
        </p:spPr>
        <p:txBody>
          <a:bodyPr>
            <a:normAutofit/>
          </a:bodyPr>
          <a:lstStyle/>
          <a:p>
            <a:r>
              <a:rPr lang="zh-TW" altLang="en-US" sz="4000" b="1" dirty="0">
                <a:ln>
                  <a:solidFill>
                    <a:schemeClr val="accent3">
                      <a:lumMod val="20000"/>
                      <a:lumOff val="80000"/>
                    </a:schemeClr>
                  </a:solidFill>
                </a:ln>
                <a:solidFill>
                  <a:srgbClr val="0070C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龍門石碑" panose="03000709000000000000" pitchFamily="65" charset="-120"/>
                <a:ea typeface="金梅毛張楷" panose="02010609000101010101" pitchFamily="49" charset="-120"/>
              </a:rPr>
              <a:t>擴展生源</a:t>
            </a:r>
          </a:p>
        </p:txBody>
      </p:sp>
      <p:pic>
        <p:nvPicPr>
          <p:cNvPr id="3074" name="Picture 2" descr="M:\104年\104.10.03佛教學系戶 外教學_寫經茶禪\2015.10.03        德修禪寺     團體照\IMG_6946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43808" y="1340768"/>
            <a:ext cx="6264696" cy="469827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79512" y="1484784"/>
            <a:ext cx="2880320" cy="4896544"/>
          </a:xfrm>
          <a:noFill/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l"/>
            <a:r>
              <a:rPr lang="en-US" altLang="zh-TW" sz="22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1.</a:t>
            </a:r>
            <a:r>
              <a:rPr lang="zh-TW" altLang="en-US" sz="22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本系基於增加生源質量、 擴大文宣、 協助佛學機構學生取得學位等互惠因素，先後已與圓光佛研所、元亨佛學院、華嚴佛研所、華梵佛研所等機構合作學分班，另又有非正規教育認證課程，可供大學學分抵免，本系擬朝此方向，擴展合作。</a:t>
            </a:r>
            <a:endParaRPr lang="en-US" altLang="zh-TW" sz="2200" b="1" dirty="0" smtClean="0">
              <a:solidFill>
                <a:srgbClr val="0070C0"/>
              </a:solidFill>
              <a:latin typeface="標楷體" pitchFamily="65" charset="-120"/>
              <a:ea typeface="標楷體" pitchFamily="65" charset="-120"/>
            </a:endParaRPr>
          </a:p>
          <a:p>
            <a:pPr algn="l"/>
            <a:endParaRPr lang="en-US" altLang="zh-TW" sz="2200" b="1" dirty="0" smtClean="0">
              <a:solidFill>
                <a:srgbClr val="0070C0"/>
              </a:solidFill>
              <a:latin typeface="標楷體" pitchFamily="65" charset="-120"/>
              <a:ea typeface="標楷體" pitchFamily="65" charset="-120"/>
            </a:endParaRPr>
          </a:p>
          <a:p>
            <a:pPr algn="l"/>
            <a:endParaRPr lang="en-US" altLang="zh-TW" sz="2800" b="1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  <a:p>
            <a:pPr algn="l"/>
            <a:endParaRPr lang="en-US" altLang="zh-TW" b="1" dirty="0" smtClean="0">
              <a:solidFill>
                <a:srgbClr val="0070C0"/>
              </a:solidFill>
              <a:latin typeface="標楷體" pitchFamily="65" charset="-120"/>
              <a:ea typeface="標楷體" pitchFamily="65" charset="-120"/>
            </a:endParaRPr>
          </a:p>
          <a:p>
            <a:pPr algn="l"/>
            <a:endParaRPr lang="en-US" altLang="zh-TW" b="1" dirty="0" smtClean="0">
              <a:solidFill>
                <a:srgbClr val="0070C0"/>
              </a:solidFill>
              <a:latin typeface="標楷體" pitchFamily="65" charset="-120"/>
              <a:ea typeface="標楷體" pitchFamily="65" charset="-120"/>
            </a:endParaRPr>
          </a:p>
          <a:p>
            <a:pPr algn="l"/>
            <a:endParaRPr lang="zh-TW" altLang="en-US" b="1" dirty="0" smtClean="0">
              <a:solidFill>
                <a:srgbClr val="0070C0"/>
              </a:solidFill>
              <a:latin typeface="標楷體" pitchFamily="65" charset="-120"/>
              <a:ea typeface="標楷體" pitchFamily="65" charset="-120"/>
            </a:endParaRPr>
          </a:p>
          <a:p>
            <a:endParaRPr lang="zh-TW" altLang="en-US" dirty="0"/>
          </a:p>
        </p:txBody>
      </p:sp>
      <p:sp>
        <p:nvSpPr>
          <p:cNvPr id="4" name="矩形 3"/>
          <p:cNvSpPr/>
          <p:nvPr/>
        </p:nvSpPr>
        <p:spPr>
          <a:xfrm>
            <a:off x="3563888" y="1556792"/>
            <a:ext cx="489654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2400" b="1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2.</a:t>
            </a:r>
            <a:r>
              <a:rPr lang="zh-TW" altLang="en-US" sz="2400" b="1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本系將從有關係的佛教寺院進行參訪，宣傳佛學系招生資訊。擬加辦寺院參訪活動。</a:t>
            </a:r>
            <a:endParaRPr lang="en-US" altLang="zh-TW" sz="2400" b="1" dirty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755576" y="0"/>
            <a:ext cx="7851648" cy="1064096"/>
          </a:xfrm>
        </p:spPr>
        <p:txBody>
          <a:bodyPr>
            <a:normAutofit/>
          </a:bodyPr>
          <a:lstStyle/>
          <a:p>
            <a:pPr algn="ctr"/>
            <a:r>
              <a:rPr lang="zh-TW" altLang="en-US" sz="4000" b="1" dirty="0">
                <a:ln>
                  <a:solidFill>
                    <a:schemeClr val="accent3">
                      <a:lumMod val="20000"/>
                      <a:lumOff val="80000"/>
                    </a:schemeClr>
                  </a:solidFill>
                </a:ln>
                <a:solidFill>
                  <a:srgbClr val="0070C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龍門石碑" panose="03000709000000000000" pitchFamily="65" charset="-120"/>
                <a:ea typeface="金梅毛張楷" panose="02010609000101010101" pitchFamily="49" charset="-120"/>
              </a:rPr>
              <a:t>產學課程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539552" y="1340768"/>
            <a:ext cx="7854696" cy="1224136"/>
          </a:xfrm>
        </p:spPr>
        <p:txBody>
          <a:bodyPr>
            <a:normAutofit/>
          </a:bodyPr>
          <a:lstStyle/>
          <a:p>
            <a:pPr algn="just"/>
            <a:r>
              <a:rPr lang="zh-TW" altLang="en-US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標楷體" pitchFamily="65" charset="-120"/>
                <a:ea typeface="標楷體" pitchFamily="65" charset="-120"/>
              </a:rPr>
              <a:t>本系擬特別加強現代應用類課程，產學合作、跨域課程、校外實習：</a:t>
            </a:r>
            <a:endParaRPr lang="en-US" altLang="zh-TW" sz="24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標楷體" pitchFamily="65" charset="-120"/>
              <a:ea typeface="標楷體" pitchFamily="65" charset="-120"/>
            </a:endParaRPr>
          </a:p>
          <a:p>
            <a:pPr algn="just"/>
            <a:endParaRPr lang="en-US" altLang="zh-TW" sz="2800" b="1" dirty="0" smtClean="0">
              <a:solidFill>
                <a:srgbClr val="0070C0"/>
              </a:solidFill>
              <a:latin typeface="標楷體" pitchFamily="65" charset="-120"/>
              <a:ea typeface="標楷體" pitchFamily="65" charset="-120"/>
            </a:endParaRPr>
          </a:p>
          <a:p>
            <a:pPr algn="just"/>
            <a:endParaRPr lang="en-US" altLang="zh-TW" dirty="0" smtClean="0"/>
          </a:p>
          <a:p>
            <a:endParaRPr lang="zh-TW" altLang="en-US" dirty="0"/>
          </a:p>
        </p:txBody>
      </p:sp>
      <p:sp>
        <p:nvSpPr>
          <p:cNvPr id="4" name="副標題 2"/>
          <p:cNvSpPr txBox="1">
            <a:spLocks/>
          </p:cNvSpPr>
          <p:nvPr/>
        </p:nvSpPr>
        <p:spPr>
          <a:xfrm>
            <a:off x="683568" y="2348880"/>
            <a:ext cx="2016224" cy="424847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rtlCol="0">
            <a:normAutofit fontScale="92500" lnSpcReduction="10000"/>
          </a:bodyPr>
          <a:lstStyle>
            <a:lvl1pPr marL="0" indent="0" algn="ctr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/>
              <a:buNone/>
              <a:defRPr kumimoji="0"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/>
              <a:buNone/>
              <a:defRPr kumimoji="0"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/>
              <a:buNone/>
              <a:defRPr kumimoji="0"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/>
              <a:buNone/>
              <a:defRPr kumimoji="0"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/>
              <a:buNone/>
              <a:defRPr kumimoji="0"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Font typeface="Arial"/>
              <a:buNone/>
              <a:defRPr kumimoji="0"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Font typeface="Arial"/>
              <a:buNone/>
              <a:defRPr kumimoji="0"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Font typeface="Arial"/>
              <a:buNone/>
              <a:defRPr kumimoji="0"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Font typeface="Arial"/>
              <a:buNone/>
              <a:defRPr kumimoji="0"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altLang="zh-TW" sz="1800" b="1" dirty="0">
                <a:solidFill>
                  <a:srgbClr val="0070C0"/>
                </a:solidFill>
                <a:latin typeface="華康仿宋體W4(P)" panose="02020400000000000000" pitchFamily="18" charset="-120"/>
                <a:ea typeface="華康仿宋體W4(P)" panose="02020400000000000000" pitchFamily="18" charset="-120"/>
              </a:rPr>
              <a:t>1.</a:t>
            </a:r>
            <a:r>
              <a:rPr lang="zh-TW" altLang="en-US" sz="1800" b="1" dirty="0">
                <a:solidFill>
                  <a:srgbClr val="0070C0"/>
                </a:solidFill>
                <a:latin typeface="華康仿宋體W4(P)" panose="02020400000000000000" pitchFamily="18" charset="-120"/>
                <a:ea typeface="華康仿宋體W4(P)" panose="02020400000000000000" pitchFamily="18" charset="-120"/>
              </a:rPr>
              <a:t>本系</a:t>
            </a:r>
            <a:r>
              <a:rPr lang="en-US" altLang="zh-TW" sz="1800" b="1" dirty="0">
                <a:solidFill>
                  <a:srgbClr val="0070C0"/>
                </a:solidFill>
                <a:latin typeface="華康仿宋體W4(P)" panose="02020400000000000000" pitchFamily="18" charset="-120"/>
                <a:ea typeface="華康仿宋體W4(P)" panose="02020400000000000000" pitchFamily="18" charset="-120"/>
              </a:rPr>
              <a:t>101</a:t>
            </a:r>
            <a:r>
              <a:rPr lang="zh-TW" altLang="en-US" sz="1800" b="1" dirty="0">
                <a:solidFill>
                  <a:srgbClr val="0070C0"/>
                </a:solidFill>
                <a:latin typeface="華康仿宋體W4(P)" panose="02020400000000000000" pitchFamily="18" charset="-120"/>
                <a:ea typeface="華康仿宋體W4(P)" panose="02020400000000000000" pitchFamily="18" charset="-120"/>
              </a:rPr>
              <a:t>學年與佛教界知名組織合作開設產學課程，「安寧療護」 、 「佛教生死關懷實務」 、 「安寧療護實習」，未來或擬開設「佛教社會關懷實務」課程</a:t>
            </a:r>
            <a:r>
              <a:rPr lang="en-US" altLang="zh-TW" sz="1800" b="1" dirty="0">
                <a:solidFill>
                  <a:srgbClr val="0070C0"/>
                </a:solidFill>
                <a:latin typeface="華康仿宋體W4(P)" panose="02020400000000000000" pitchFamily="18" charset="-120"/>
                <a:ea typeface="華康仿宋體W4(P)" panose="02020400000000000000" pitchFamily="18" charset="-120"/>
              </a:rPr>
              <a:t>(</a:t>
            </a:r>
            <a:r>
              <a:rPr lang="zh-TW" altLang="en-US" sz="1800" b="1" dirty="0">
                <a:solidFill>
                  <a:srgbClr val="0070C0"/>
                </a:solidFill>
                <a:latin typeface="華康仿宋體W4(P)" panose="02020400000000000000" pitchFamily="18" charset="-120"/>
                <a:ea typeface="華康仿宋體W4(P)" panose="02020400000000000000" pitchFamily="18" charset="-120"/>
              </a:rPr>
              <a:t>如監獄弘法、養老院 </a:t>
            </a:r>
            <a:r>
              <a:rPr lang="zh-TW" altLang="en-US" sz="1800" b="1" dirty="0" smtClean="0">
                <a:solidFill>
                  <a:srgbClr val="0070C0"/>
                </a:solidFill>
                <a:latin typeface="華康仿宋體W4(P)" panose="02020400000000000000" pitchFamily="18" charset="-120"/>
                <a:ea typeface="華康仿宋體W4(P)" panose="02020400000000000000" pitchFamily="18" charset="-120"/>
              </a:rPr>
              <a:t>孤兒院</a:t>
            </a:r>
            <a:r>
              <a:rPr lang="zh-TW" altLang="en-US" sz="1800" b="1" dirty="0">
                <a:solidFill>
                  <a:srgbClr val="0070C0"/>
                </a:solidFill>
                <a:latin typeface="華康仿宋體W4(P)" panose="02020400000000000000" pitchFamily="18" charset="-120"/>
                <a:ea typeface="華康仿宋體W4(P)" panose="02020400000000000000" pitchFamily="18" charset="-120"/>
              </a:rPr>
              <a:t>、生命線</a:t>
            </a:r>
            <a:r>
              <a:rPr lang="en-US" altLang="zh-TW" sz="1800" b="1" dirty="0">
                <a:solidFill>
                  <a:srgbClr val="0070C0"/>
                </a:solidFill>
                <a:latin typeface="華康仿宋體W4(P)" panose="02020400000000000000" pitchFamily="18" charset="-120"/>
                <a:ea typeface="華康仿宋體W4(P)" panose="02020400000000000000" pitchFamily="18" charset="-120"/>
              </a:rPr>
              <a:t>)</a:t>
            </a:r>
            <a:r>
              <a:rPr lang="zh-TW" altLang="en-US" sz="1800" b="1" dirty="0">
                <a:solidFill>
                  <a:srgbClr val="0070C0"/>
                </a:solidFill>
                <a:latin typeface="華康仿宋體W4(P)" panose="02020400000000000000" pitchFamily="18" charset="-120"/>
                <a:ea typeface="華康仿宋體W4(P)" panose="02020400000000000000" pitchFamily="18" charset="-120"/>
              </a:rPr>
              <a:t>，或擬聘請佛教界知名海濤法師開設校外「行門實習」課程（生命電視台、 生命道場之佛教諸行門與事業）。</a:t>
            </a:r>
            <a:endParaRPr lang="en-US" altLang="zh-TW" sz="1800" b="1" dirty="0">
              <a:solidFill>
                <a:srgbClr val="0070C0"/>
              </a:solidFill>
              <a:latin typeface="華康仿宋體W4(P)" panose="02020400000000000000" pitchFamily="18" charset="-120"/>
              <a:ea typeface="華康仿宋體W4(P)" panose="02020400000000000000" pitchFamily="18" charset="-120"/>
            </a:endParaRPr>
          </a:p>
          <a:p>
            <a:pPr algn="just"/>
            <a:endParaRPr lang="en-US" altLang="zh-TW" sz="2800" b="1" dirty="0">
              <a:solidFill>
                <a:srgbClr val="0070C0"/>
              </a:solidFill>
              <a:latin typeface="標楷體" pitchFamily="65" charset="-120"/>
              <a:ea typeface="標楷體" pitchFamily="65" charset="-120"/>
            </a:endParaRPr>
          </a:p>
          <a:p>
            <a:pPr algn="just"/>
            <a:endParaRPr lang="en-US" altLang="zh-TW" sz="2800" dirty="0"/>
          </a:p>
          <a:p>
            <a:pPr algn="just"/>
            <a:endParaRPr lang="en-US" altLang="zh-TW" sz="2800" b="1" dirty="0" smtClean="0">
              <a:solidFill>
                <a:srgbClr val="0070C0"/>
              </a:solidFill>
              <a:latin typeface="標楷體" pitchFamily="65" charset="-120"/>
              <a:ea typeface="標楷體" pitchFamily="65" charset="-120"/>
            </a:endParaRPr>
          </a:p>
          <a:p>
            <a:pPr algn="just"/>
            <a:endParaRPr lang="en-US" altLang="zh-TW" dirty="0" smtClean="0"/>
          </a:p>
          <a:p>
            <a:endParaRPr lang="zh-TW" altLang="en-US" dirty="0"/>
          </a:p>
        </p:txBody>
      </p:sp>
      <p:sp>
        <p:nvSpPr>
          <p:cNvPr id="5" name="副標題 2"/>
          <p:cNvSpPr txBox="1">
            <a:spLocks/>
          </p:cNvSpPr>
          <p:nvPr/>
        </p:nvSpPr>
        <p:spPr>
          <a:xfrm>
            <a:off x="3491880" y="2348880"/>
            <a:ext cx="2016224" cy="424847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rtlCol="0">
            <a:normAutofit/>
          </a:bodyPr>
          <a:lstStyle>
            <a:lvl1pPr marL="0" indent="0" algn="ctr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/>
              <a:buNone/>
              <a:defRPr kumimoji="0"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/>
              <a:buNone/>
              <a:defRPr kumimoji="0"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/>
              <a:buNone/>
              <a:defRPr kumimoji="0"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/>
              <a:buNone/>
              <a:defRPr kumimoji="0"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/>
              <a:buNone/>
              <a:defRPr kumimoji="0"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Font typeface="Arial"/>
              <a:buNone/>
              <a:defRPr kumimoji="0"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Font typeface="Arial"/>
              <a:buNone/>
              <a:defRPr kumimoji="0"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Font typeface="Arial"/>
              <a:buNone/>
              <a:defRPr kumimoji="0"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Font typeface="Arial"/>
              <a:buNone/>
              <a:defRPr kumimoji="0"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altLang="zh-TW" sz="1800" b="1" dirty="0">
                <a:solidFill>
                  <a:srgbClr val="0070C0"/>
                </a:solidFill>
                <a:latin typeface="華康仿宋體W4(P)" panose="02020400000000000000" pitchFamily="18" charset="-120"/>
                <a:ea typeface="華康仿宋體W4(P)" panose="02020400000000000000" pitchFamily="18" charset="-120"/>
              </a:rPr>
              <a:t>2.</a:t>
            </a:r>
            <a:r>
              <a:rPr lang="zh-TW" altLang="en-US" sz="1800" b="1" dirty="0">
                <a:solidFill>
                  <a:srgbClr val="0070C0"/>
                </a:solidFill>
                <a:latin typeface="華康仿宋體W4(P)" panose="02020400000000000000" pitchFamily="18" charset="-120"/>
                <a:ea typeface="華康仿宋體W4(P)" panose="02020400000000000000" pitchFamily="18" charset="-120"/>
              </a:rPr>
              <a:t>自</a:t>
            </a:r>
            <a:r>
              <a:rPr lang="en-US" altLang="zh-TW" sz="1800" b="1" dirty="0">
                <a:solidFill>
                  <a:srgbClr val="0070C0"/>
                </a:solidFill>
                <a:latin typeface="華康仿宋體W4(P)" panose="02020400000000000000" pitchFamily="18" charset="-120"/>
                <a:ea typeface="華康仿宋體W4(P)" panose="02020400000000000000" pitchFamily="18" charset="-120"/>
              </a:rPr>
              <a:t>102</a:t>
            </a:r>
            <a:r>
              <a:rPr lang="zh-TW" altLang="en-US" sz="1800" b="1" dirty="0">
                <a:solidFill>
                  <a:srgbClr val="0070C0"/>
                </a:solidFill>
                <a:latin typeface="華康仿宋體W4(P)" panose="02020400000000000000" pitchFamily="18" charset="-120"/>
                <a:ea typeface="華康仿宋體W4(P)" panose="02020400000000000000" pitchFamily="18" charset="-120"/>
              </a:rPr>
              <a:t>學年起本系與華梵文教基金會進行法務工讀之產學合作。</a:t>
            </a:r>
          </a:p>
          <a:p>
            <a:pPr algn="just"/>
            <a:endParaRPr lang="en-US" altLang="zh-TW" sz="2800" b="1" dirty="0">
              <a:solidFill>
                <a:srgbClr val="0070C0"/>
              </a:solidFill>
              <a:latin typeface="標楷體" pitchFamily="65" charset="-120"/>
              <a:ea typeface="標楷體" pitchFamily="65" charset="-120"/>
            </a:endParaRPr>
          </a:p>
          <a:p>
            <a:pPr algn="just"/>
            <a:endParaRPr lang="en-US" altLang="zh-TW" sz="2800" dirty="0"/>
          </a:p>
          <a:p>
            <a:pPr algn="just"/>
            <a:endParaRPr lang="en-US" altLang="zh-TW" sz="2800" b="1" dirty="0" smtClean="0">
              <a:solidFill>
                <a:srgbClr val="0070C0"/>
              </a:solidFill>
              <a:latin typeface="標楷體" pitchFamily="65" charset="-120"/>
              <a:ea typeface="標楷體" pitchFamily="65" charset="-120"/>
            </a:endParaRPr>
          </a:p>
          <a:p>
            <a:pPr algn="just"/>
            <a:endParaRPr lang="en-US" altLang="zh-TW" dirty="0" smtClean="0"/>
          </a:p>
          <a:p>
            <a:endParaRPr lang="zh-TW" altLang="en-US" dirty="0"/>
          </a:p>
        </p:txBody>
      </p:sp>
      <p:sp>
        <p:nvSpPr>
          <p:cNvPr id="6" name="副標題 2"/>
          <p:cNvSpPr txBox="1">
            <a:spLocks/>
          </p:cNvSpPr>
          <p:nvPr/>
        </p:nvSpPr>
        <p:spPr>
          <a:xfrm>
            <a:off x="6372200" y="2348880"/>
            <a:ext cx="1944216" cy="424847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rtlCol="0">
            <a:normAutofit/>
          </a:bodyPr>
          <a:lstStyle>
            <a:lvl1pPr marL="0" indent="0" algn="ctr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/>
              <a:buNone/>
              <a:defRPr kumimoji="0"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/>
              <a:buNone/>
              <a:defRPr kumimoji="0"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/>
              <a:buNone/>
              <a:defRPr kumimoji="0"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/>
              <a:buNone/>
              <a:defRPr kumimoji="0"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/>
              <a:buNone/>
              <a:defRPr kumimoji="0"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Font typeface="Arial"/>
              <a:buNone/>
              <a:defRPr kumimoji="0"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Font typeface="Arial"/>
              <a:buNone/>
              <a:defRPr kumimoji="0"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Font typeface="Arial"/>
              <a:buNone/>
              <a:defRPr kumimoji="0"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Font typeface="Arial"/>
              <a:buNone/>
              <a:defRPr kumimoji="0"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altLang="zh-TW" sz="1800" b="1" dirty="0">
                <a:solidFill>
                  <a:srgbClr val="0070C0"/>
                </a:solidFill>
                <a:latin typeface="華康仿宋體W4(P)" panose="02020400000000000000" pitchFamily="18" charset="-120"/>
                <a:ea typeface="華康仿宋體W4(P)" panose="02020400000000000000" pitchFamily="18" charset="-120"/>
              </a:rPr>
              <a:t>3.103</a:t>
            </a:r>
            <a:r>
              <a:rPr lang="zh-TW" altLang="en-US" sz="1800" b="1" dirty="0">
                <a:solidFill>
                  <a:srgbClr val="0070C0"/>
                </a:solidFill>
                <a:latin typeface="華康仿宋體W4(P)" panose="02020400000000000000" pitchFamily="18" charset="-120"/>
                <a:ea typeface="華康仿宋體W4(P)" panose="02020400000000000000" pitchFamily="18" charset="-120"/>
              </a:rPr>
              <a:t>學年起推動佛教藝文產學課程，</a:t>
            </a:r>
            <a:r>
              <a:rPr lang="en-US" altLang="zh-TW" sz="1800" b="1" dirty="0">
                <a:solidFill>
                  <a:srgbClr val="0070C0"/>
                </a:solidFill>
                <a:latin typeface="華康仿宋體W4(P)" panose="02020400000000000000" pitchFamily="18" charset="-120"/>
                <a:ea typeface="華康仿宋體W4(P)" panose="02020400000000000000" pitchFamily="18" charset="-120"/>
              </a:rPr>
              <a:t>104</a:t>
            </a:r>
            <a:r>
              <a:rPr lang="zh-TW" altLang="en-US" sz="1800" b="1" dirty="0">
                <a:solidFill>
                  <a:srgbClr val="0070C0"/>
                </a:solidFill>
                <a:latin typeface="華康仿宋體W4(P)" panose="02020400000000000000" pitchFamily="18" charset="-120"/>
                <a:ea typeface="華康仿宋體W4(P)" panose="02020400000000000000" pitchFamily="18" charset="-120"/>
              </a:rPr>
              <a:t>學年開設佛教藝術學程。</a:t>
            </a:r>
          </a:p>
          <a:p>
            <a:pPr algn="just"/>
            <a:endParaRPr lang="en-US" altLang="zh-TW" sz="2800" b="1" dirty="0">
              <a:solidFill>
                <a:srgbClr val="0070C0"/>
              </a:solidFill>
              <a:latin typeface="標楷體" pitchFamily="65" charset="-120"/>
              <a:ea typeface="標楷體" pitchFamily="65" charset="-120"/>
            </a:endParaRPr>
          </a:p>
          <a:p>
            <a:pPr algn="just"/>
            <a:endParaRPr lang="en-US" altLang="zh-TW" sz="2800" dirty="0"/>
          </a:p>
          <a:p>
            <a:pPr algn="just"/>
            <a:endParaRPr lang="en-US" altLang="zh-TW" sz="2800" b="1" dirty="0" smtClean="0">
              <a:solidFill>
                <a:srgbClr val="0070C0"/>
              </a:solidFill>
              <a:latin typeface="標楷體" pitchFamily="65" charset="-120"/>
              <a:ea typeface="標楷體" pitchFamily="65" charset="-120"/>
            </a:endParaRPr>
          </a:p>
          <a:p>
            <a:pPr algn="just"/>
            <a:endParaRPr lang="en-US" altLang="zh-TW" dirty="0" smtClean="0"/>
          </a:p>
          <a:p>
            <a:endParaRPr lang="zh-TW" altLang="en-US" dirty="0"/>
          </a:p>
        </p:txBody>
      </p:sp>
      <p:sp>
        <p:nvSpPr>
          <p:cNvPr id="7" name="向右箭號 6"/>
          <p:cNvSpPr/>
          <p:nvPr/>
        </p:nvSpPr>
        <p:spPr>
          <a:xfrm>
            <a:off x="2771800" y="4077072"/>
            <a:ext cx="648072" cy="216024"/>
          </a:xfrm>
          <a:prstGeom prst="right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向右箭號 8"/>
          <p:cNvSpPr/>
          <p:nvPr/>
        </p:nvSpPr>
        <p:spPr>
          <a:xfrm>
            <a:off x="5652120" y="4077072"/>
            <a:ext cx="648072" cy="216024"/>
          </a:xfrm>
          <a:prstGeom prst="right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11560" y="476672"/>
            <a:ext cx="7851648" cy="1193304"/>
          </a:xfrm>
        </p:spPr>
        <p:txBody>
          <a:bodyPr>
            <a:normAutofit/>
          </a:bodyPr>
          <a:lstStyle/>
          <a:p>
            <a:pPr algn="ctr"/>
            <a:r>
              <a:rPr lang="zh-TW" altLang="en-US" sz="4000" b="1" dirty="0">
                <a:ln>
                  <a:solidFill>
                    <a:schemeClr val="accent3">
                      <a:lumMod val="20000"/>
                      <a:lumOff val="80000"/>
                    </a:schemeClr>
                  </a:solidFill>
                </a:ln>
                <a:solidFill>
                  <a:srgbClr val="0070C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龍門石碑" panose="03000709000000000000" pitchFamily="65" charset="-120"/>
                <a:ea typeface="金梅毛張楷" panose="02010609000101010101" pitchFamily="49" charset="-120"/>
              </a:rPr>
              <a:t>加強師資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467544" y="2132856"/>
            <a:ext cx="7854696" cy="3888432"/>
          </a:xfrm>
        </p:spPr>
        <p:txBody>
          <a:bodyPr>
            <a:normAutofit/>
          </a:bodyPr>
          <a:lstStyle/>
          <a:p>
            <a:pPr algn="l"/>
            <a:r>
              <a:rPr lang="en-US" altLang="zh-TW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1.</a:t>
            </a:r>
            <a:r>
              <a:rPr lang="zh-TW" altLang="en-US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本系現有專任師資</a:t>
            </a:r>
            <a:r>
              <a:rPr lang="en-US" altLang="zh-TW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4</a:t>
            </a:r>
            <a:r>
              <a:rPr lang="zh-TW" altLang="en-US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名，兼任</a:t>
            </a:r>
            <a:r>
              <a:rPr lang="en-US" altLang="zh-TW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4</a:t>
            </a:r>
            <a:r>
              <a:rPr lang="zh-TW" altLang="en-US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名。佛教行門與藝術師資仍不足夠。</a:t>
            </a:r>
            <a:endParaRPr lang="en-US" altLang="zh-TW" b="1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  <a:p>
            <a:pPr algn="l"/>
            <a:endParaRPr lang="en-US" altLang="zh-TW" b="1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  <a:p>
            <a:pPr algn="l"/>
            <a:r>
              <a:rPr lang="en-US" altLang="zh-TW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2.</a:t>
            </a:r>
            <a:r>
              <a:rPr lang="zh-TW" altLang="en-US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佛教學系與東研所及校內佛學相關師資</a:t>
            </a:r>
            <a:r>
              <a:rPr lang="en-US" altLang="zh-TW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含藝術學院</a:t>
            </a:r>
            <a:r>
              <a:rPr lang="en-US" altLang="zh-TW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en-US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整合授課。</a:t>
            </a:r>
            <a:endParaRPr lang="zh-TW" altLang="en-US" b="1" dirty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712968" cy="1143000"/>
          </a:xfrm>
        </p:spPr>
        <p:txBody>
          <a:bodyPr>
            <a:normAutofit/>
          </a:bodyPr>
          <a:lstStyle/>
          <a:p>
            <a:r>
              <a:rPr lang="zh-TW" altLang="en-US" sz="4000" b="1" dirty="0">
                <a:ln>
                  <a:solidFill>
                    <a:schemeClr val="accent3">
                      <a:lumMod val="20000"/>
                      <a:lumOff val="80000"/>
                    </a:schemeClr>
                  </a:solidFill>
                </a:ln>
                <a:solidFill>
                  <a:srgbClr val="0070C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龍門石碑" panose="03000709000000000000" pitchFamily="65" charset="-120"/>
                <a:ea typeface="金梅毛張楷" panose="02010609000101010101" pitchFamily="49" charset="-120"/>
              </a:rPr>
              <a:t>學生食宿與大</a:t>
            </a:r>
            <a:r>
              <a:rPr lang="zh-TW" altLang="en-US" sz="4000" b="1" dirty="0" smtClean="0">
                <a:ln>
                  <a:solidFill>
                    <a:schemeClr val="accent3">
                      <a:lumMod val="20000"/>
                      <a:lumOff val="80000"/>
                    </a:schemeClr>
                  </a:solidFill>
                </a:ln>
                <a:solidFill>
                  <a:srgbClr val="0070C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龍門石碑" panose="03000709000000000000" pitchFamily="65" charset="-120"/>
                <a:ea typeface="金梅毛張楷" panose="02010609000101010101" pitchFamily="49" charset="-120"/>
              </a:rPr>
              <a:t>教</a:t>
            </a:r>
            <a:r>
              <a:rPr lang="zh-TW" altLang="en-US" sz="4800" b="1" dirty="0" smtClean="0">
                <a:ln w="17780" cmpd="sng">
                  <a:noFill/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</a:rPr>
              <a:t>室</a:t>
            </a:r>
            <a:r>
              <a:rPr lang="zh-TW" altLang="en-US" sz="4000" b="1" dirty="0" smtClean="0">
                <a:ln>
                  <a:solidFill>
                    <a:schemeClr val="accent3">
                      <a:lumMod val="20000"/>
                      <a:lumOff val="80000"/>
                    </a:schemeClr>
                  </a:solidFill>
                </a:ln>
                <a:solidFill>
                  <a:srgbClr val="0070C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龍門石碑" panose="03000709000000000000" pitchFamily="65" charset="-120"/>
                <a:ea typeface="金梅毛張楷" panose="02010609000101010101" pitchFamily="49" charset="-120"/>
              </a:rPr>
              <a:t>室</a:t>
            </a:r>
            <a:endParaRPr lang="zh-TW" altLang="en-US" sz="4000" b="1" dirty="0">
              <a:ln>
                <a:solidFill>
                  <a:schemeClr val="accent3">
                    <a:lumMod val="20000"/>
                    <a:lumOff val="80000"/>
                  </a:schemeClr>
                </a:solidFill>
              </a:ln>
              <a:solidFill>
                <a:srgbClr val="0070C0"/>
              </a:solidFill>
              <a:effectLst>
                <a:glow rad="635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華康龍門石碑" panose="03000709000000000000" pitchFamily="65" charset="-120"/>
              <a:ea typeface="金梅毛張楷" panose="02010609000101010101" pitchFamily="49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本系出家與在家學生應有宿舍專區，這是佛教學系學生生活的基本需求。尤其出家眾依戒律不可與在家人同住一室。全系亦需有齋堂。食宿問題與相關儀軌學習，頗影響招生。本系缺乏大教室，影響開課、演講之空間</a:t>
            </a:r>
            <a:r>
              <a:rPr lang="zh-TW" altLang="en-US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。</a:t>
            </a:r>
            <a:endParaRPr lang="en-US" altLang="zh-TW" b="1" dirty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buNone/>
            </a:pPr>
            <a:endParaRPr lang="en-US" altLang="zh-TW" b="1" dirty="0" smtClean="0">
              <a:solidFill>
                <a:srgbClr val="0070C0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buNone/>
            </a:pPr>
            <a:endParaRPr lang="zh-TW" altLang="en-US" b="1" dirty="0">
              <a:solidFill>
                <a:srgbClr val="0070C0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暗香撲面">
  <a:themeElements>
    <a:clrScheme name="暗香撲面">
      <a:dk1>
        <a:sysClr val="windowText" lastClr="000000"/>
      </a:dk1>
      <a:lt1>
        <a:sysClr val="window" lastClr="FFFFFF"/>
      </a:lt1>
      <a:dk2>
        <a:srgbClr val="2F2F2F"/>
      </a:dk2>
      <a:lt2>
        <a:srgbClr val="FFFFF4"/>
      </a:lt2>
      <a:accent1>
        <a:srgbClr val="918415"/>
      </a:accent1>
      <a:accent2>
        <a:srgbClr val="C47546"/>
      </a:accent2>
      <a:accent3>
        <a:srgbClr val="AFB591"/>
      </a:accent3>
      <a:accent4>
        <a:srgbClr val="B9945B"/>
      </a:accent4>
      <a:accent5>
        <a:srgbClr val="85ADBC"/>
      </a:accent5>
      <a:accent6>
        <a:srgbClr val="E5B440"/>
      </a:accent6>
      <a:hlink>
        <a:srgbClr val="00D5D5"/>
      </a:hlink>
      <a:folHlink>
        <a:srgbClr val="DD00DD"/>
      </a:folHlink>
    </a:clrScheme>
    <a:fontScheme name="暗香撲面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</a:majorFont>
      <a:minorFont>
        <a:latin typeface="Franklin Gothic Book"/>
        <a:ea typeface=""/>
        <a:cs typeface=""/>
        <a:font script="Jpan" typeface="HG創英角ｺﾞｼｯｸUB"/>
        <a:font script="Hang" typeface="맑은 고딕"/>
        <a:font script="Hans" typeface="黑体"/>
        <a:font script="Hant" typeface="新細明體"/>
        <a:font script="Arab" typeface="Arial"/>
        <a:font script="Hebr" typeface="Arial"/>
        <a:font script="Thai" typeface="Cordian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暗香撲面">
      <a:fillStyleLst>
        <a:solidFill>
          <a:schemeClr val="phClr"/>
        </a:solidFill>
        <a:gradFill rotWithShape="1">
          <a:gsLst>
            <a:gs pos="0">
              <a:schemeClr val="phClr">
                <a:tint val="98000"/>
                <a:satMod val="220000"/>
              </a:schemeClr>
            </a:gs>
            <a:gs pos="31000">
              <a:schemeClr val="phClr">
                <a:tint val="30000"/>
                <a:satMod val="150000"/>
              </a:schemeClr>
            </a:gs>
            <a:gs pos="91000">
              <a:schemeClr val="phClr">
                <a:tint val="96000"/>
              </a:schemeClr>
            </a:gs>
          </a:gsLst>
          <a:path path="circle">
            <a:fillToRect l="50000" t="150000" r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28000"/>
                <a:satMod val="100000"/>
              </a:schemeClr>
              <a:schemeClr val="phClr">
                <a:tint val="100000"/>
                <a:satMod val="200000"/>
              </a:schemeClr>
            </a:duotone>
          </a:blip>
          <a:tile tx="0" ty="0" sx="80000" sy="8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10000"/>
              </a:schemeClr>
            </a:glow>
          </a:effectLst>
        </a:effectStyle>
        <a:effectStyle>
          <a:effectLst>
            <a:outerShdw blurRad="34925" dist="31750" dir="5400000" algn="tl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contourW="9525" prstMaterial="dkEdge">
            <a:bevelT w="12000" h="24150"/>
            <a:contourClr>
              <a:schemeClr val="phClr">
                <a:satMod val="110000"/>
              </a:schemeClr>
            </a:contourClr>
          </a:sp3d>
        </a:effectStyle>
        <a:effectStyle>
          <a:effectLst>
            <a:outerShdw blurRad="50800" dist="31750" dir="5400000" algn="tl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contourW="18700" prstMaterial="dkEdge">
            <a:bevelT w="44450" h="80600"/>
            <a:contourClr>
              <a:schemeClr val="phClr"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0000"/>
                <a:satMod val="1000000"/>
              </a:schemeClr>
            </a:gs>
            <a:gs pos="31000">
              <a:schemeClr val="phClr">
                <a:shade val="85000"/>
                <a:satMod val="450000"/>
              </a:schemeClr>
            </a:gs>
            <a:gs pos="100000">
              <a:schemeClr val="phClr">
                <a:tint val="70000"/>
                <a:satMod val="300000"/>
              </a:schemeClr>
            </a:gs>
          </a:gsLst>
          <a:path path="circle">
            <a:fillToRect l="50000" t="150000" r="50000"/>
          </a:path>
        </a:gradFill>
        <a:blipFill>
          <a:blip xmlns:r="http://schemas.openxmlformats.org/officeDocument/2006/relationships" r:embed="rId2">
            <a:duotone>
              <a:schemeClr val="phClr">
                <a:tint val="100000"/>
                <a:shade val="70000"/>
                <a:hueMod val="100000"/>
                <a:satMod val="100000"/>
              </a:schemeClr>
              <a:schemeClr val="phClr">
                <a:tint val="90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Fan</Template>
  <TotalTime>816</TotalTime>
  <Words>475</Words>
  <Application>Microsoft Office PowerPoint</Application>
  <PresentationFormat>如螢幕大小 (4:3)</PresentationFormat>
  <Paragraphs>45</Paragraphs>
  <Slides>7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7</vt:i4>
      </vt:variant>
    </vt:vector>
  </HeadingPairs>
  <TitlesOfParts>
    <vt:vector size="8" baseType="lpstr">
      <vt:lpstr>暗香撲面</vt:lpstr>
      <vt:lpstr>創造特色        強化系務              吸引學生</vt:lpstr>
      <vt:lpstr>課程特色營造：漢傳佛教為基礎</vt:lpstr>
      <vt:lpstr>文宣</vt:lpstr>
      <vt:lpstr>擴展生源</vt:lpstr>
      <vt:lpstr>產學課程</vt:lpstr>
      <vt:lpstr>加強師資</vt:lpstr>
      <vt:lpstr>學生食宿與大教室室</vt:lpstr>
    </vt:vector>
  </TitlesOfParts>
  <Company>HFU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如何提高招生率註冊率在學率</dc:title>
  <dc:creator>lee</dc:creator>
  <cp:lastModifiedBy>佛教學系</cp:lastModifiedBy>
  <cp:revision>83</cp:revision>
  <dcterms:created xsi:type="dcterms:W3CDTF">2013-12-23T06:05:51Z</dcterms:created>
  <dcterms:modified xsi:type="dcterms:W3CDTF">2016-01-11T07:41:49Z</dcterms:modified>
</cp:coreProperties>
</file>